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2" r:id="rId4"/>
    <p:sldId id="260" r:id="rId5"/>
    <p:sldId id="259" r:id="rId6"/>
    <p:sldId id="258" r:id="rId7"/>
    <p:sldId id="262" r:id="rId8"/>
    <p:sldId id="263" r:id="rId9"/>
    <p:sldId id="264" r:id="rId10"/>
    <p:sldId id="266" r:id="rId11"/>
    <p:sldId id="267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65" r:id="rId31"/>
    <p:sldId id="286" r:id="rId32"/>
    <p:sldId id="291" r:id="rId33"/>
    <p:sldId id="287" r:id="rId34"/>
    <p:sldId id="285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1"/>
    <p:restoredTop sz="93692"/>
  </p:normalViewPr>
  <p:slideViewPr>
    <p:cSldViewPr snapToGrid="0" snapToObjects="1">
      <p:cViewPr varScale="1">
        <p:scale>
          <a:sx n="66" d="100"/>
          <a:sy n="66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07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40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22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9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49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50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learn.com/courses/maths-linear-quadratic-relations/0/steps/12125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u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orvig.com/big.tx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sf.gov/news/mmg/mmg_disp.jsp?med_id=77459&amp;fr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js-16-130.jetstream-cloud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CCE-12D0-8C43-9917-59E6E0EEE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CST-411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74269-294F-5E46-AB86-5140CCB1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Review</a:t>
            </a:r>
          </a:p>
        </p:txBody>
      </p:sp>
    </p:spTree>
    <p:extLst>
      <p:ext uri="{BB962C8B-B14F-4D97-AF65-F5344CB8AC3E}">
        <p14:creationId xmlns:p14="http://schemas.microsoft.com/office/powerpoint/2010/main" val="112165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58154"/>
            <a:ext cx="10287000" cy="5199810"/>
          </a:xfrm>
        </p:spPr>
        <p:txBody>
          <a:bodyPr>
            <a:normAutofit/>
          </a:bodyPr>
          <a:lstStyle/>
          <a:p>
            <a:r>
              <a:rPr lang="en-US" dirty="0"/>
              <a:t>Let’s dive right in and review our Python by solving a physics problem</a:t>
            </a:r>
          </a:p>
          <a:p>
            <a:endParaRPr lang="en-US" dirty="0"/>
          </a:p>
          <a:p>
            <a:r>
              <a:rPr lang="en-US" dirty="0"/>
              <a:t>This example is from </a:t>
            </a:r>
            <a:r>
              <a:rPr lang="en-US" dirty="0" err="1"/>
              <a:t>Zelle</a:t>
            </a:r>
            <a:r>
              <a:rPr lang="en-US" dirty="0"/>
              <a:t>, Chapter 10, page 156</a:t>
            </a:r>
          </a:p>
          <a:p>
            <a:endParaRPr lang="en-US" dirty="0"/>
          </a:p>
          <a:p>
            <a:r>
              <a:rPr lang="en-US" dirty="0"/>
              <a:t>Suppose we want to write a program that simulates the flight of a cannonball (could be any projectile such as a baseball).  We want to find out how far the cannonball will travel when fired at various launch angles and initial velocities. </a:t>
            </a:r>
          </a:p>
          <a:p>
            <a:endParaRPr lang="en-US" dirty="0"/>
          </a:p>
          <a:p>
            <a:r>
              <a:rPr lang="en-US" dirty="0"/>
              <a:t>The input to the program will be the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launch angle (in degrees)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initial velocity (in meters per second)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the initial height (in meters)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2730-1586-A94E-ACA5-7FA79B4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17" y="3759709"/>
            <a:ext cx="4215653" cy="2810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92AE9-8AE0-A140-A190-B33C95D67240}"/>
              </a:ext>
            </a:extLst>
          </p:cNvPr>
          <p:cNvSpPr txBox="1"/>
          <p:nvPr/>
        </p:nvSpPr>
        <p:spPr>
          <a:xfrm>
            <a:off x="5749456" y="6557964"/>
            <a:ext cx="64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hlinkClick r:id="rId3"/>
              </a:rPr>
              <a:t>https://www.futurelearn.com/courses/maths-linear-quadratic-relations/0/steps/12125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5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9518"/>
            <a:ext cx="10287000" cy="5038445"/>
          </a:xfrm>
        </p:spPr>
        <p:txBody>
          <a:bodyPr>
            <a:normAutofit/>
          </a:bodyPr>
          <a:lstStyle/>
          <a:p>
            <a:r>
              <a:rPr lang="en-US" dirty="0"/>
              <a:t>The output will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distance that the projectile travels before striking the ground (in meters).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ignore the effects of wind resistance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 the acceleration of gravity near the earth’s surface is about 9.8 meters per second per second and can’t be ignored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highlights important points about scientific computing. </a:t>
            </a:r>
          </a:p>
          <a:p>
            <a:r>
              <a:rPr lang="en-US" dirty="0">
                <a:solidFill>
                  <a:srgbClr val="FF0000"/>
                </a:solidFill>
              </a:rPr>
              <a:t>Computer programs are often approximations of the real-world</a:t>
            </a:r>
          </a:p>
          <a:p>
            <a:r>
              <a:rPr lang="en-US" dirty="0">
                <a:solidFill>
                  <a:srgbClr val="FF0000"/>
                </a:solidFill>
              </a:rPr>
              <a:t>What we’re going to do with the results dictate what we can safely ignore (wind resistance)</a:t>
            </a:r>
          </a:p>
          <a:p>
            <a:r>
              <a:rPr lang="en-US" dirty="0">
                <a:solidFill>
                  <a:srgbClr val="FF0000"/>
                </a:solidFill>
              </a:rPr>
              <a:t>Be careful not to simplify the problem too much or the results won’t be realistic (gravity)</a:t>
            </a:r>
          </a:p>
        </p:txBody>
      </p:sp>
    </p:spTree>
    <p:extLst>
      <p:ext uri="{BB962C8B-B14F-4D97-AF65-F5344CB8AC3E}">
        <p14:creationId xmlns:p14="http://schemas.microsoft.com/office/powerpoint/2010/main" val="345005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71600"/>
            <a:ext cx="10555941" cy="5311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start by designing an algorithm for this problem. </a:t>
            </a:r>
          </a:p>
          <a:p>
            <a:endParaRPr lang="en-US" dirty="0"/>
          </a:p>
          <a:p>
            <a:r>
              <a:rPr lang="en-US" dirty="0"/>
              <a:t>We’ll consider the flight of the cannonball in two dimensions: </a:t>
            </a:r>
          </a:p>
          <a:p>
            <a:pPr lvl="1"/>
            <a:r>
              <a:rPr lang="en-US" dirty="0"/>
              <a:t>height, so we know when it hits the ground, </a:t>
            </a:r>
          </a:p>
          <a:p>
            <a:pPr lvl="1"/>
            <a:r>
              <a:rPr lang="en-US" dirty="0"/>
              <a:t>and distance, to keep track of how far it goes. </a:t>
            </a:r>
          </a:p>
          <a:p>
            <a:pPr lvl="1"/>
            <a:endParaRPr lang="en-US" dirty="0"/>
          </a:p>
          <a:p>
            <a:r>
              <a:rPr lang="en-US" dirty="0"/>
              <a:t>We can think of the position of the cannonball as a point (x, y) on a 2-dimensional graph</a:t>
            </a:r>
          </a:p>
          <a:p>
            <a:r>
              <a:rPr lang="en-US" dirty="0"/>
              <a:t>The value of y gives the height and the value of x gives the distance from the starting point</a:t>
            </a:r>
          </a:p>
          <a:p>
            <a:endParaRPr lang="en-US" dirty="0"/>
          </a:p>
          <a:p>
            <a:r>
              <a:rPr lang="en-US" dirty="0"/>
              <a:t>We’ll need to update the position of the cannonball to account for it flying through the air</a:t>
            </a:r>
          </a:p>
          <a:p>
            <a:endParaRPr lang="en-US" dirty="0"/>
          </a:p>
          <a:p>
            <a:r>
              <a:rPr lang="en-US" dirty="0"/>
              <a:t>For simplicity, let’s say the cannon ball starts at (0,0) and we want to check its position every tenth of a second. In that interval, it will have moved some distance in height (y) and some distance horizontally (x).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is our first introduction to complexity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Updating the location on short intervals gives us more precise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also adds more computations to our program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can lead to programs that take so long to execute they are essentially useless (we’ll revisit this later)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BCDD4-0279-124A-A5FF-3F861160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41" y="3140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519518"/>
            <a:ext cx="6134473" cy="5038445"/>
          </a:xfrm>
        </p:spPr>
        <p:txBody>
          <a:bodyPr>
            <a:normAutofit/>
          </a:bodyPr>
          <a:lstStyle/>
          <a:p>
            <a:r>
              <a:rPr lang="en-US" dirty="0"/>
              <a:t>The distance in each dimension is determined by its velocity in that direction</a:t>
            </a:r>
          </a:p>
          <a:p>
            <a:endParaRPr lang="en-US" dirty="0"/>
          </a:p>
          <a:p>
            <a:r>
              <a:rPr lang="en-US" dirty="0"/>
              <a:t>Since we are ignoring wind resistance, the x velocity remains constant for the entire flight of the cannon ball</a:t>
            </a:r>
          </a:p>
          <a:p>
            <a:endParaRPr lang="en-US" dirty="0"/>
          </a:p>
          <a:p>
            <a:r>
              <a:rPr lang="en-US" dirty="0"/>
              <a:t>However, the y velocity changes over time due to the influence of gravity</a:t>
            </a:r>
          </a:p>
          <a:p>
            <a:endParaRPr lang="en-US" dirty="0"/>
          </a:p>
          <a:p>
            <a:r>
              <a:rPr lang="en-US" dirty="0"/>
              <a:t>The cannon ball will have a y velocity at the start of our time interval and another y velocity at the end of our time interval.   We’ll take an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19" y="4720809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36195" y="6219409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EB206-B731-F547-9880-B028F841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19" y="147304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264024"/>
            <a:ext cx="6473451" cy="543261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gives us the following algorithm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the distance traveled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1351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387C-8DDC-5441-A0CF-B9E8015B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08" y="995083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Which Python construct can we use to get these values from the user of our Notebook?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700494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922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25CA9-722C-4548-987A-253EDE6B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781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Let’s create two Python variables </a:t>
            </a:r>
            <a:r>
              <a:rPr lang="en-US" dirty="0" err="1"/>
              <a:t>xpos</a:t>
            </a:r>
            <a:r>
              <a:rPr lang="en-US" dirty="0"/>
              <a:t> and </a:t>
            </a:r>
            <a:r>
              <a:rPr lang="en-US" dirty="0" err="1"/>
              <a:t>ypos</a:t>
            </a:r>
            <a:r>
              <a:rPr lang="en-US" dirty="0"/>
              <a:t> to hold the position of the cannon ball</a:t>
            </a:r>
          </a:p>
          <a:p>
            <a:endParaRPr lang="en-US" dirty="0"/>
          </a:p>
          <a:p>
            <a:r>
              <a:rPr lang="en-US" dirty="0"/>
              <a:t>We’re starting at the origin so </a:t>
            </a:r>
            <a:r>
              <a:rPr lang="en-US" dirty="0" err="1"/>
              <a:t>xpos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 err="1"/>
              <a:t>ypos</a:t>
            </a:r>
            <a:r>
              <a:rPr lang="en-US" dirty="0"/>
              <a:t> is the starting height of the cannon ball, which we received as input in step 1.)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859481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4184" y="6358081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6401-5EE7-3546-AD3B-A6EAE5E1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3669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To do this, we need to work with the angle</a:t>
            </a:r>
          </a:p>
          <a:p>
            <a:r>
              <a:rPr lang="en-US" dirty="0">
                <a:solidFill>
                  <a:srgbClr val="FF0000"/>
                </a:solidFill>
              </a:rPr>
              <a:t>Important note:  our input data won’t always match how Python works with 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angle / 180.0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922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73E47-2C21-214A-A4BD-55C7BB9A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26178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How do we ask Python to continually do something?</a:t>
            </a:r>
          </a:p>
          <a:p>
            <a:r>
              <a:rPr lang="en-US" dirty="0"/>
              <a:t>What is our stopping condition?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We have velocity in m/s and a time step of 0.1 seconds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Multiplying the two will get us to meters traveled and a new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0100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8AA04-EF31-4C45-BF39-93A9BFD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5297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2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yvel1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time * 9.8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yvel1)/2.0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yvel1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656417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3704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D614-B3FE-9140-A23F-954A8F06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2538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>
            <a:normAutofit/>
          </a:bodyPr>
          <a:lstStyle/>
          <a:p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</a:p>
          <a:p>
            <a:pPr lvl="1"/>
            <a:r>
              <a:rPr lang="en-US" dirty="0"/>
              <a:t>Fore more details: </a:t>
            </a:r>
            <a:r>
              <a:rPr lang="en-US" dirty="0">
                <a:hlinkClick r:id="rId2"/>
              </a:rPr>
              <a:t>https://creativecommons.org/licenses/by-nc-sa/4.0/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author is indebted to the generosity of others who have provided example problems and datasets.  Where appropriate, external sources are cited both in the slides and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Images from around the Web are also used to help convey concepts</a:t>
            </a:r>
          </a:p>
          <a:p>
            <a:endParaRPr lang="en-US" dirty="0"/>
          </a:p>
          <a:p>
            <a:r>
              <a:rPr lang="en-US" dirty="0"/>
              <a:t>Content that is reused in these slides is either open licensed or, as I understand it, meets the Fair Use Doctrine for educational reuse.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1425388"/>
            <a:ext cx="7194177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far did the cannon ball travel?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just a print statement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print("Distance traveled:",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"meters")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 we could do a little formatting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("Distance traveled: %0.1f meters." % 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E9C9E-A158-D94D-B039-330800A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37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617381"/>
            <a:ext cx="6282391" cy="45682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How far will the cannon ball travel with inputs of</a:t>
            </a:r>
          </a:p>
          <a:p>
            <a:pPr lvl="1"/>
            <a:r>
              <a:rPr lang="en-US" dirty="0"/>
              <a:t>Angle: 40 degrees</a:t>
            </a:r>
          </a:p>
          <a:p>
            <a:pPr lvl="1"/>
            <a:r>
              <a:rPr lang="en-US" dirty="0"/>
              <a:t>Velocity: 25 m/s</a:t>
            </a:r>
          </a:p>
          <a:p>
            <a:pPr lvl="1"/>
            <a:r>
              <a:rPr lang="en-US" dirty="0"/>
              <a:t>Height: 2 meters</a:t>
            </a:r>
          </a:p>
          <a:p>
            <a:pPr lvl="1"/>
            <a:r>
              <a:rPr lang="en-US" dirty="0"/>
              <a:t>Interval: 0.1 seconds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 is in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Notebook 01_CannonBall.ipynb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1FCB-EEE1-A440-B0BB-FE926B82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2817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385047"/>
            <a:ext cx="10313894" cy="5230906"/>
          </a:xfrm>
        </p:spPr>
        <p:txBody>
          <a:bodyPr>
            <a:normAutofit/>
          </a:bodyPr>
          <a:lstStyle/>
          <a:p>
            <a:r>
              <a:rPr lang="en-US" dirty="0"/>
              <a:t>You’re program may not have worked perfectly the first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software bug</a:t>
            </a:r>
            <a:r>
              <a:rPr lang="en-US" dirty="0"/>
              <a:t> is an error, flaw, failure or fault in a computer program or system that causes it to produce an incorrect or unexpected result, or to behave in unintended ways. The process of fixing bugs is termed ”debugging" </a:t>
            </a:r>
          </a:p>
          <a:p>
            <a:pPr lvl="1"/>
            <a:r>
              <a:rPr lang="en-US" dirty="0"/>
              <a:t>Wikipedia </a:t>
            </a:r>
            <a:r>
              <a:rPr lang="en-US" dirty="0">
                <a:hlinkClick r:id="rId2"/>
              </a:rPr>
              <a:t>https://en.wikipedia.org/wiki/Software_bug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Thomas Edison was the first to use the term </a:t>
            </a:r>
            <a:r>
              <a:rPr lang="en-US" i="1" dirty="0"/>
              <a:t>bug</a:t>
            </a:r>
            <a:r>
              <a:rPr lang="en-US" dirty="0"/>
              <a:t> in a technical sense. In the 1800’s, while working on the light bulb, he mentioned the invention had an “Awful lot of bugs still”</a:t>
            </a:r>
          </a:p>
          <a:p>
            <a:endParaRPr lang="en-US" dirty="0"/>
          </a:p>
          <a:p>
            <a:r>
              <a:rPr lang="en-US" dirty="0"/>
              <a:t>Years later, the term was applied to errors in software</a:t>
            </a:r>
          </a:p>
          <a:p>
            <a:endParaRPr lang="en-US" dirty="0"/>
          </a:p>
          <a:p>
            <a:r>
              <a:rPr lang="en-US" dirty="0"/>
              <a:t>There are 3 types of errors in computer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0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425389"/>
            <a:ext cx="10340788" cy="5190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1.) Syntax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languages have well-defined syntax </a:t>
            </a:r>
          </a:p>
          <a:p>
            <a:endParaRPr lang="en-US" dirty="0"/>
          </a:p>
          <a:p>
            <a:r>
              <a:rPr lang="en-US" dirty="0"/>
              <a:t>A syntax error occurs when we misuse the syntax via spelling or capitalization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forrr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in a loop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when then name is actually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are the easiest to find and fix</a:t>
            </a:r>
          </a:p>
          <a:p>
            <a:pPr lvl="1"/>
            <a:r>
              <a:rPr lang="en-US" dirty="0"/>
              <a:t>Tools (IDLE and </a:t>
            </a:r>
            <a:r>
              <a:rPr lang="en-US" dirty="0" err="1"/>
              <a:t>Jupyter</a:t>
            </a:r>
            <a:r>
              <a:rPr lang="en-US" dirty="0"/>
              <a:t>) often catch and highlight these for us</a:t>
            </a:r>
          </a:p>
          <a:p>
            <a:pPr lvl="1"/>
            <a:r>
              <a:rPr lang="en-US" dirty="0"/>
              <a:t>Your program won’t run until their all fixed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1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2.) Run-Time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Certain combinations cause the program to crash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x / y</a:t>
            </a:r>
          </a:p>
          <a:p>
            <a:pPr lvl="1"/>
            <a:endParaRPr lang="en-US" dirty="0"/>
          </a:p>
          <a:p>
            <a:r>
              <a:rPr lang="en-US" dirty="0"/>
              <a:t>This will work fine, except when y is 0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3.) Logical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implement a formula/equation incorrectly</a:t>
            </a:r>
          </a:p>
          <a:p>
            <a:r>
              <a:rPr lang="en-US" dirty="0"/>
              <a:t>We get results and no error messages – but, our results our not correct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area_of_circle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radius</a:t>
            </a:r>
          </a:p>
          <a:p>
            <a:pPr lvl="1"/>
            <a:endParaRPr lang="en-US" dirty="0"/>
          </a:p>
          <a:p>
            <a:r>
              <a:rPr lang="en-US" dirty="0"/>
              <a:t>These are the most difficult and time consuming to find and fix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Python's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/>
              <a:t> statement helps us find bugs more quickly.</a:t>
            </a:r>
          </a:p>
          <a:p>
            <a:endParaRPr lang="en-US" dirty="0"/>
          </a:p>
          <a:p>
            <a:r>
              <a:rPr lang="en-US" dirty="0"/>
              <a:t>When you code, you often have implicit ideas in your head about how the program should operate and the values of variables at certain points.</a:t>
            </a:r>
          </a:p>
          <a:p>
            <a:endParaRPr lang="en-US" dirty="0"/>
          </a:p>
          <a:p>
            <a:r>
              <a:rPr lang="en-US" dirty="0"/>
              <a:t>Assertions are a way to check that the internal state of a program is as you expect</a:t>
            </a:r>
          </a:p>
          <a:p>
            <a:endParaRPr lang="en-US" dirty="0"/>
          </a:p>
          <a:p>
            <a:r>
              <a:rPr lang="en-US" dirty="0"/>
              <a:t>Assertions make your implicit assumptions explicit and are good for quickly catching false assumptions that were made while writing the code,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Here, we’re asserting that we expect x to be equal to 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 is, Python happily continues on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it’s not, Python stops at this line and tells us the assertion is false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546413"/>
            <a:ext cx="10340788" cy="50695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Types of assertions</a:t>
            </a:r>
          </a:p>
          <a:p>
            <a:endParaRPr lang="en-US" dirty="0"/>
          </a:p>
          <a:p>
            <a:pPr lvl="1"/>
            <a:r>
              <a:rPr lang="en-US" dirty="0"/>
              <a:t>Comparison of values, can use &gt;, &lt;, &gt;=, &lt;=, ==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&gt; 10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the type of data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id and want to make sure it’s stored as an integer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type(id)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name and want to make sure it’s stored as a string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type(name)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for known “can’t happen” situation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we’re creating a program in which all elements of the list must be unique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2124635"/>
            <a:ext cx="10340788" cy="2985247"/>
          </a:xfrm>
        </p:spPr>
        <p:txBody>
          <a:bodyPr>
            <a:normAutofit/>
          </a:bodyPr>
          <a:lstStyle/>
          <a:p>
            <a:r>
              <a:rPr lang="en-US" dirty="0"/>
              <a:t>Assert statements will not everything and will not completely remove bugs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 fact, they can be turned off in Python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Yet, selectively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>
                <a:cs typeface="Courier New" panose="02070309020205020404" pitchFamily="49" charset="0"/>
              </a:rPr>
              <a:t>throughout your programs can save you a lot of debugging time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1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My university offering of this course has an introductory Python course as a prerequisite </a:t>
            </a:r>
          </a:p>
          <a:p>
            <a:endParaRPr lang="en-US" dirty="0"/>
          </a:p>
          <a:p>
            <a:r>
              <a:rPr lang="en-US" dirty="0"/>
              <a:t>That course uses</a:t>
            </a:r>
          </a:p>
          <a:p>
            <a:pPr lvl="1"/>
            <a:r>
              <a:rPr lang="en-US" dirty="0"/>
              <a:t>Python Programming:  An Introduction to Computer Science 2010, 3rd Edition, John </a:t>
            </a:r>
            <a:r>
              <a:rPr lang="en-US" dirty="0" err="1"/>
              <a:t>Zelle</a:t>
            </a:r>
            <a:r>
              <a:rPr lang="en-US" dirty="0"/>
              <a:t>, Franklin, Beedle &amp; Associates Inc., ISBN 9781590282755 </a:t>
            </a:r>
          </a:p>
          <a:p>
            <a:pPr lvl="1"/>
            <a:endParaRPr lang="en-US" dirty="0"/>
          </a:p>
          <a:p>
            <a:r>
              <a:rPr lang="en-US" dirty="0"/>
              <a:t>At times, example problems from that text will be cited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2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/>
          <a:lstStyle/>
          <a:p>
            <a:r>
              <a:rPr lang="en-US" dirty="0"/>
              <a:t>In scientific computing we often deal with datasets having multiple values</a:t>
            </a:r>
          </a:p>
          <a:p>
            <a:endParaRPr lang="en-US" dirty="0"/>
          </a:p>
          <a:p>
            <a:r>
              <a:rPr lang="en-US" dirty="0"/>
              <a:t>Two ways to represent multi-valued data in Python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Dictionaries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 list is created with square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“yes”, 1.25, “no”] # lists can contain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85643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>
            <a:normAutofit/>
          </a:bodyPr>
          <a:lstStyle/>
          <a:p>
            <a:r>
              <a:rPr lang="en-US" dirty="0"/>
              <a:t>Recall that Python starts counting at zero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x[0] # the first value in our list, 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x[-1] # short-hand way of asking for the last element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Loops can be helpful in iterating over all the values of a list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 x: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Don’t forget to indent the contents of the loop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cs typeface="Courier New" panose="02070309020205020404" pitchFamily="49" charset="0"/>
              </a:rPr>
              <a:t> is what we want to call our current position in the loop – you can name this variable whatever you like</a:t>
            </a:r>
          </a:p>
        </p:txBody>
      </p:sp>
    </p:spTree>
    <p:extLst>
      <p:ext uri="{BB962C8B-B14F-4D97-AF65-F5344CB8AC3E}">
        <p14:creationId xmlns:p14="http://schemas.microsoft.com/office/powerpoint/2010/main" val="113590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r>
              <a:rPr lang="en-US" dirty="0"/>
              <a:t>A dictionary is a collection of key-value pairs and is created with curly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Dictionaries are very useful for data that comes in pairs, such as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Usernames/passwords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Addresses/zip codes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Person/social security number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Person/birth day</a:t>
            </a:r>
          </a:p>
          <a:p>
            <a:pPr lvl="1"/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Things to note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keys and values can be a mix of data types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Indexing with the key gets you the value, x[‘</a:t>
            </a:r>
            <a:r>
              <a:rPr lang="en-US" sz="1600" dirty="0" err="1">
                <a:cs typeface="Courier New" panose="02070309020205020404" pitchFamily="49" charset="0"/>
              </a:rPr>
              <a:t>alice</a:t>
            </a:r>
            <a:r>
              <a:rPr lang="en-US" sz="1600" dirty="0">
                <a:cs typeface="Courier New" panose="02070309020205020404" pitchFamily="49" charset="0"/>
              </a:rPr>
              <a:t>’] will return 1234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Dictionaries can be extended at any time, just define a new key/value, such as x[‘</a:t>
            </a:r>
            <a:r>
              <a:rPr lang="en-US" sz="1600" dirty="0" err="1">
                <a:cs typeface="Courier New" panose="02070309020205020404" pitchFamily="49" charset="0"/>
              </a:rPr>
              <a:t>susan</a:t>
            </a:r>
            <a:r>
              <a:rPr lang="en-US" sz="1600" dirty="0">
                <a:cs typeface="Courier New" panose="02070309020205020404" pitchFamily="49" charset="0"/>
              </a:rPr>
              <a:t>’]=456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You can create an empty dictionary and fill in its values later, x = {}</a:t>
            </a:r>
          </a:p>
        </p:txBody>
      </p:sp>
    </p:spTree>
    <p:extLst>
      <p:ext uri="{BB962C8B-B14F-4D97-AF65-F5344CB8AC3E}">
        <p14:creationId xmlns:p14="http://schemas.microsoft.com/office/powerpoint/2010/main" val="7034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Accessing what’s inside a dictionary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urier New" panose="02070309020205020404" pitchFamily="49" charset="0"/>
              </a:rPr>
              <a:t>Getting just the keys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x.keys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2"/>
            </a:pPr>
            <a:r>
              <a:rPr lang="en-US" sz="1800" dirty="0">
                <a:cs typeface="Courier New" panose="02070309020205020404" pitchFamily="49" charset="0"/>
              </a:rPr>
              <a:t>Getting just the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3"/>
            </a:pPr>
            <a:r>
              <a:rPr lang="en-US" sz="1800" dirty="0">
                <a:cs typeface="Courier New" panose="02070309020205020404" pitchFamily="49" charset="0"/>
              </a:rPr>
              <a:t>Getting both keys and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key,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993652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Let’s practice and review Python data collections through a real problem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</a:t>
            </a:r>
            <a:r>
              <a:rPr lang="en-US" dirty="0"/>
              <a:t>, an AI researcher, has created a large text file for public analysis</a:t>
            </a:r>
          </a:p>
          <a:p>
            <a:pPr lvl="1"/>
            <a:r>
              <a:rPr lang="en-US" dirty="0">
                <a:hlinkClick r:id="rId2"/>
              </a:rPr>
              <a:t>https://norvig.com/big.txt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We’re going 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this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it to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notebook that reads the file and counts how many times each word appears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a quick review of file reading in Python…</a:t>
            </a:r>
          </a:p>
        </p:txBody>
      </p:sp>
    </p:spTree>
    <p:extLst>
      <p:ext uri="{BB962C8B-B14F-4D97-AF65-F5344CB8AC3E}">
        <p14:creationId xmlns:p14="http://schemas.microsoft.com/office/powerpoint/2010/main" val="239065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command opens a text file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"r")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use “r” when reading and “w” when writing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can then pass this variable to a loop to iterate over all the lines in the file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838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358153"/>
            <a:ext cx="10340788" cy="5311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things that will be helpful 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convert all letters to lower case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"the" matches "The"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line.lower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replace each punctuation character with a space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“the.” matches “the” matches “the!”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'!"#$%&amp;()*+,-./:;&lt;=&gt;?@[\\]ˆ_‘{|}˜’: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line.replace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 ‘)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want to implement the algorithm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Create an empty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Get the next word in the file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not seen this word then the key is the word and the value is 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seen this word then update the value to be value+1</a:t>
            </a:r>
          </a:p>
        </p:txBody>
      </p:sp>
    </p:spTree>
    <p:extLst>
      <p:ext uri="{BB962C8B-B14F-4D97-AF65-F5344CB8AC3E}">
        <p14:creationId xmlns:p14="http://schemas.microsoft.com/office/powerpoint/2010/main" val="686867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1" y="1411940"/>
            <a:ext cx="10529047" cy="5298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most frequent word?</a:t>
            </a:r>
          </a:p>
          <a:p>
            <a:r>
              <a:rPr lang="en-US" dirty="0"/>
              <a:t>What is the least frequent word?		</a:t>
            </a:r>
            <a:r>
              <a:rPr lang="en-US" dirty="0">
                <a:solidFill>
                  <a:srgbClr val="FF0000"/>
                </a:solidFill>
              </a:rPr>
              <a:t>Solution is </a:t>
            </a:r>
            <a:r>
              <a:rPr lang="en-US">
                <a:solidFill>
                  <a:srgbClr val="FF0000"/>
                </a:solidFill>
              </a:rPr>
              <a:t>in 01_</a:t>
            </a:r>
            <a:r>
              <a:rPr lang="en-US" dirty="0">
                <a:solidFill>
                  <a:srgbClr val="FF0000"/>
                </a:solidFill>
              </a:rPr>
              <a:t>WordFrequency.ipynb</a:t>
            </a:r>
          </a:p>
          <a:p>
            <a:endParaRPr lang="en-US" dirty="0"/>
          </a:p>
          <a:p>
            <a:r>
              <a:rPr lang="en-US" dirty="0"/>
              <a:t>One caveat here, dictionaries are not sorted in any way</a:t>
            </a:r>
          </a:p>
          <a:p>
            <a:pPr lvl="1"/>
            <a:r>
              <a:rPr lang="en-US" dirty="0"/>
              <a:t>Python does have a sort function, but it’ll sort the keys not the values</a:t>
            </a:r>
          </a:p>
          <a:p>
            <a:pPr lvl="1"/>
            <a:r>
              <a:rPr lang="en-US" dirty="0"/>
              <a:t>That won’t work here as it’ll just put the words in alphabetical order</a:t>
            </a:r>
          </a:p>
          <a:p>
            <a:pPr lvl="1"/>
            <a:endParaRPr lang="en-US" dirty="0"/>
          </a:p>
          <a:p>
            <a:r>
              <a:rPr lang="en-US" dirty="0"/>
              <a:t>We need to reverse the order – keys become values and values become keys and then sort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 # loops over the keys/values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sorted() # Python sorting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combine this into one Python statement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sorted_d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sorted((value, key) 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5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D15D-01AF-E94B-B348-BBE94906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F7A7-2A90-1248-B150-589D3D57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5" y="1519518"/>
            <a:ext cx="10555941" cy="5096435"/>
          </a:xfrm>
        </p:spPr>
        <p:txBody>
          <a:bodyPr>
            <a:normAutofit/>
          </a:bodyPr>
          <a:lstStyle/>
          <a:p>
            <a:r>
              <a:rPr lang="en-US" dirty="0"/>
              <a:t>Computers are now ubiquitous in many domains and routinely used to help humans solve problems. </a:t>
            </a:r>
          </a:p>
          <a:p>
            <a:endParaRPr lang="en-US" dirty="0"/>
          </a:p>
          <a:p>
            <a:r>
              <a:rPr lang="en-US" dirty="0"/>
              <a:t>Scientific computing is the application of simulation, mathematical modeling, and numerical analysis in various scientific disciplines to gain additional insights and understanding of our natural world. </a:t>
            </a:r>
          </a:p>
          <a:p>
            <a:endParaRPr lang="en-US" dirty="0"/>
          </a:p>
          <a:p>
            <a:r>
              <a:rPr lang="en-US" dirty="0"/>
              <a:t>This course explores the field of scientific computing through the development of computer programs that model real-world problems in math, physics, and engineering. </a:t>
            </a:r>
          </a:p>
          <a:p>
            <a:endParaRPr lang="en-US" dirty="0"/>
          </a:p>
          <a:p>
            <a:r>
              <a:rPr lang="en-US" dirty="0"/>
              <a:t>This course helps you gain a theoretical understanding of when and how to apply scientific computing techniques while also gaining practical hands-on experience by applying these techniques to real-world problems.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7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44EF-53B7-EC47-85B6-3759B4D8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8B4E-71DA-E547-A1A0-7E83EF52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519518"/>
            <a:ext cx="10300447" cy="5082987"/>
          </a:xfrm>
        </p:spPr>
        <p:txBody>
          <a:bodyPr>
            <a:normAutofit/>
          </a:bodyPr>
          <a:lstStyle/>
          <a:p>
            <a:r>
              <a:rPr lang="en-US" dirty="0"/>
              <a:t>By the end of the course, it’s my goal to help students</a:t>
            </a:r>
          </a:p>
          <a:p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practical hands-on experience with scientific computing tools and software libraries through the analysis of real-world science and engineering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a basic understanding of computational complexity and use it to describe which problems can, and cannot, be solved computationally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Understand algorithm design and demonstrate how a well written program can minimize the computational resources needed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Implement mathematical techniques in a computer program to explore real-world science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Compare and contrast scientific computing techniques to discuss their strengths and limitations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4889686" cy="5038445"/>
          </a:xfrm>
        </p:spPr>
        <p:txBody>
          <a:bodyPr/>
          <a:lstStyle/>
          <a:p>
            <a:r>
              <a:rPr lang="en-US" dirty="0"/>
              <a:t>In CST-171 we used Python’s Integrated Development Environment (IDLE)</a:t>
            </a:r>
          </a:p>
          <a:p>
            <a:endParaRPr lang="en-US" dirty="0"/>
          </a:p>
          <a:p>
            <a:r>
              <a:rPr lang="en-US" dirty="0"/>
              <a:t>It’s possible to do scientific computing here, but…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We’re going to use several external libraries – ensuring that everyone has the proper installation and versions can be difficult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often deal with large datasets that are difficult to move – it’s easier to move the coding to the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F9A-68E8-8C46-8B69-19272660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08" y="1004328"/>
            <a:ext cx="5051122" cy="5553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A0DDE-3762-EB48-8F62-9A3E72C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23" y="1710522"/>
            <a:ext cx="4652682" cy="51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6207498" cy="5038445"/>
          </a:xfrm>
        </p:spPr>
        <p:txBody>
          <a:bodyPr>
            <a:normAutofit/>
          </a:bodyPr>
          <a:lstStyle/>
          <a:p>
            <a:r>
              <a:rPr lang="en-US" dirty="0"/>
              <a:t>We’re going to use a cloud-based computing environment for this course</a:t>
            </a:r>
          </a:p>
          <a:p>
            <a:endParaRPr lang="en-US" dirty="0"/>
          </a:p>
          <a:p>
            <a:r>
              <a:rPr lang="en-US" b="1" dirty="0"/>
              <a:t>Cloud</a:t>
            </a:r>
            <a:r>
              <a:rPr lang="en-US" dirty="0"/>
              <a:t>-</a:t>
            </a:r>
            <a:r>
              <a:rPr lang="en-US" b="1" dirty="0"/>
              <a:t>based</a:t>
            </a:r>
            <a:r>
              <a:rPr lang="en-US" dirty="0"/>
              <a:t> is a term that refers to applications, services or resources made available to users on demand over the Internet from a </a:t>
            </a:r>
            <a:r>
              <a:rPr lang="en-US" b="1" dirty="0"/>
              <a:t>shared server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Specifically, we’ve been given access to the National Science Foundation’s </a:t>
            </a:r>
            <a:r>
              <a:rPr lang="en-US" dirty="0" err="1"/>
              <a:t>JetStream</a:t>
            </a:r>
            <a:r>
              <a:rPr lang="en-US" dirty="0"/>
              <a:t> cloud</a:t>
            </a:r>
          </a:p>
          <a:p>
            <a:endParaRPr lang="en-US" dirty="0"/>
          </a:p>
          <a:p>
            <a:r>
              <a:rPr lang="en-US" dirty="0" err="1"/>
              <a:t>JetStream</a:t>
            </a:r>
            <a:r>
              <a:rPr lang="en-US" dirty="0"/>
              <a:t> is a national cloud computing infrastructure for science and engineering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AAE58-014E-7347-9B64-272000FF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20" y="1405214"/>
            <a:ext cx="3351679" cy="2115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4B4-4035-B140-A91F-9FDC5D4F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07" y="3650035"/>
            <a:ext cx="4072093" cy="2127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F5601-DD6F-3B46-BE0E-A534F9FB5D17}"/>
              </a:ext>
            </a:extLst>
          </p:cNvPr>
          <p:cNvSpPr txBox="1"/>
          <p:nvPr/>
        </p:nvSpPr>
        <p:spPr>
          <a:xfrm>
            <a:off x="7392520" y="5986463"/>
            <a:ext cx="426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Logo credits: National Science Foundation </a:t>
            </a:r>
            <a:r>
              <a:rPr lang="en-US" sz="1200" dirty="0">
                <a:hlinkClick r:id="rId4"/>
              </a:rPr>
              <a:t>https://nsf.gov/news/mmg/mmg_disp.jsp?med_id=77459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1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411941"/>
            <a:ext cx="5575486" cy="531158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JetStream</a:t>
            </a:r>
            <a:r>
              <a:rPr lang="en-US" dirty="0"/>
              <a:t> is the shared server</a:t>
            </a:r>
          </a:p>
          <a:p>
            <a:endParaRPr lang="en-US" dirty="0"/>
          </a:p>
          <a:p>
            <a:r>
              <a:rPr lang="en-US" dirty="0"/>
              <a:t>The shared application we’ll be using is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next iteration of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A web-based shared programming environment</a:t>
            </a:r>
          </a:p>
          <a:p>
            <a:pPr lvl="1"/>
            <a:endParaRPr lang="en-US" dirty="0"/>
          </a:p>
          <a:p>
            <a:r>
              <a:rPr lang="en-US" dirty="0"/>
              <a:t>We’ll be creating </a:t>
            </a:r>
            <a:r>
              <a:rPr lang="en-US" dirty="0" err="1"/>
              <a:t>Jupyter</a:t>
            </a:r>
            <a:r>
              <a:rPr lang="en-US" dirty="0"/>
              <a:t> Notebooks, which are a collection of code, comments, and documentation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application that allow us to create/share/reuse </a:t>
            </a:r>
            <a:r>
              <a:rPr lang="en-US" dirty="0" err="1"/>
              <a:t>Jupyter</a:t>
            </a:r>
            <a:r>
              <a:rPr lang="en-US" dirty="0"/>
              <a:t> Notebooks – think Google Docs (Hub) and shared documents (Notebook)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11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08" y="2170351"/>
            <a:ext cx="5236284" cy="3853930"/>
          </a:xfrm>
        </p:spPr>
        <p:txBody>
          <a:bodyPr>
            <a:normAutofit/>
          </a:bodyPr>
          <a:lstStyle/>
          <a:p>
            <a:r>
              <a:rPr lang="en-US" dirty="0"/>
              <a:t>Let’s test our </a:t>
            </a:r>
            <a:r>
              <a:rPr lang="en-US" dirty="0" err="1"/>
              <a:t>Jupyter</a:t>
            </a:r>
            <a:r>
              <a:rPr lang="en-US" dirty="0"/>
              <a:t> Hub logins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https://js-16-130.jetstream-cloud.org/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Overview of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Creating a new notebook</a:t>
            </a:r>
          </a:p>
          <a:p>
            <a:pPr lvl="1"/>
            <a:r>
              <a:rPr lang="en-US" dirty="0"/>
              <a:t>Uploading/Downloading</a:t>
            </a:r>
          </a:p>
          <a:p>
            <a:pPr lvl="1"/>
            <a:r>
              <a:rPr lang="en-US" dirty="0"/>
              <a:t>Cells – creating, executing, moving</a:t>
            </a:r>
          </a:p>
          <a:p>
            <a:pPr lvl="1"/>
            <a:r>
              <a:rPr lang="en-US" dirty="0"/>
              <a:t>Markdown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493844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{62BAF183-D8CB-C24B-BE92-51794D693B15}tf10001071</Template>
  <TotalTime>226</TotalTime>
  <Words>2673</Words>
  <Application>Microsoft Macintosh PowerPoint</Application>
  <PresentationFormat>Widescreen</PresentationFormat>
  <Paragraphs>408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Courier New</vt:lpstr>
      <vt:lpstr>Gill Sans MT</vt:lpstr>
      <vt:lpstr>Impact</vt:lpstr>
      <vt:lpstr>Badge</vt:lpstr>
      <vt:lpstr>CST-411</vt:lpstr>
      <vt:lpstr>License and References</vt:lpstr>
      <vt:lpstr>License and References</vt:lpstr>
      <vt:lpstr>What is this course?</vt:lpstr>
      <vt:lpstr>Course Objectives</vt:lpstr>
      <vt:lpstr>Jupyter Notebooks and hub</vt:lpstr>
      <vt:lpstr>Jupyter Notebooks and hub</vt:lpstr>
      <vt:lpstr>Jupyter Notebooks and hub</vt:lpstr>
      <vt:lpstr>Jupyter Notebooks and hub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Software bugs</vt:lpstr>
      <vt:lpstr>Software bugs</vt:lpstr>
      <vt:lpstr>Software bugs</vt:lpstr>
      <vt:lpstr>Software bugs</vt:lpstr>
      <vt:lpstr>Python’s Assert statement</vt:lpstr>
      <vt:lpstr>Python’s Assert statement</vt:lpstr>
      <vt:lpstr>Python’s Assert statement</vt:lpstr>
      <vt:lpstr>Python’s Assert statement</vt:lpstr>
      <vt:lpstr>Python Data Collections</vt:lpstr>
      <vt:lpstr>Python Data Collections</vt:lpstr>
      <vt:lpstr>Python Data Collections</vt:lpstr>
      <vt:lpstr>Python Data Collections</vt:lpstr>
      <vt:lpstr>Word frequency </vt:lpstr>
      <vt:lpstr>Word frequency </vt:lpstr>
      <vt:lpstr>Word frequency</vt:lpstr>
      <vt:lpstr>Word frequency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CST-411</dc:title>
  <dc:creator>Narock, Thomas</dc:creator>
  <cp:lastModifiedBy>Narock, Thomas</cp:lastModifiedBy>
  <cp:revision>49</cp:revision>
  <dcterms:created xsi:type="dcterms:W3CDTF">2018-08-17T13:32:19Z</dcterms:created>
  <dcterms:modified xsi:type="dcterms:W3CDTF">2018-09-25T13:55:04Z</dcterms:modified>
</cp:coreProperties>
</file>